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2808525" cy="30279975"/>
  <p:notesSz cx="9929813" cy="143637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40" userDrawn="1">
          <p15:clr>
            <a:srgbClr val="A4A3A4"/>
          </p15:clr>
        </p15:guide>
        <p15:guide id="2" pos="3867" userDrawn="1">
          <p15:clr>
            <a:srgbClr val="A4A3A4"/>
          </p15:clr>
        </p15:guide>
        <p15:guide id="3" orient="horz" pos="4094" userDrawn="1">
          <p15:clr>
            <a:srgbClr val="A4A3A4"/>
          </p15:clr>
        </p15:guide>
        <p15:guide id="4" orient="horz" pos="4404" userDrawn="1">
          <p15:clr>
            <a:srgbClr val="A4A3A4"/>
          </p15:clr>
        </p15:guide>
        <p15:guide id="5" pos="26048" userDrawn="1">
          <p15:clr>
            <a:srgbClr val="A4A3A4"/>
          </p15:clr>
        </p15:guide>
        <p15:guide id="6" pos="7087" userDrawn="1">
          <p15:clr>
            <a:srgbClr val="A4A3A4"/>
          </p15:clr>
        </p15:guide>
        <p15:guide id="7" pos="6997" userDrawn="1">
          <p15:clr>
            <a:srgbClr val="A4A3A4"/>
          </p15:clr>
        </p15:guide>
        <p15:guide id="8" pos="23008" userDrawn="1">
          <p15:clr>
            <a:srgbClr val="A4A3A4"/>
          </p15:clr>
        </p15:guide>
        <p15:guide id="9" pos="10262" userDrawn="1">
          <p15:clr>
            <a:srgbClr val="A4A3A4"/>
          </p15:clr>
        </p15:guide>
        <p15:guide id="10" pos="13438" userDrawn="1">
          <p15:clr>
            <a:srgbClr val="A4A3A4"/>
          </p15:clr>
        </p15:guide>
        <p15:guide id="11" pos="19743" userDrawn="1">
          <p15:clr>
            <a:srgbClr val="A4A3A4"/>
          </p15:clr>
        </p15:guide>
        <p15:guide id="12" pos="19833" userDrawn="1">
          <p15:clr>
            <a:srgbClr val="A4A3A4"/>
          </p15:clr>
        </p15:guide>
        <p15:guide id="13" pos="737" userDrawn="1">
          <p15:clr>
            <a:srgbClr val="A4A3A4"/>
          </p15:clr>
        </p15:guide>
        <p15:guide id="14" pos="13347" userDrawn="1">
          <p15:clr>
            <a:srgbClr val="A4A3A4"/>
          </p15:clr>
        </p15:guide>
        <p15:guide id="15" orient="horz" pos="14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DE3"/>
    <a:srgbClr val="02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86" autoAdjust="0"/>
    <p:restoredTop sz="96627" autoAdjust="0"/>
  </p:normalViewPr>
  <p:slideViewPr>
    <p:cSldViewPr showGuides="1">
      <p:cViewPr varScale="1">
        <p:scale>
          <a:sx n="39" d="100"/>
          <a:sy n="39" d="100"/>
        </p:scale>
        <p:origin x="2040" y="30"/>
      </p:cViewPr>
      <p:guideLst>
        <p:guide orient="horz" pos="16740"/>
        <p:guide pos="3867"/>
        <p:guide orient="horz" pos="4094"/>
        <p:guide orient="horz" pos="4404"/>
        <p:guide pos="26048"/>
        <p:guide pos="7087"/>
        <p:guide pos="6997"/>
        <p:guide pos="23008"/>
        <p:guide pos="10262"/>
        <p:guide pos="13438"/>
        <p:guide pos="19743"/>
        <p:guide pos="19833"/>
        <p:guide pos="737"/>
        <p:guide pos="13347"/>
        <p:guide orient="horz" pos="14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720679"/>
          </a:xfrm>
          <a:prstGeom prst="rect">
            <a:avLst/>
          </a:prstGeom>
        </p:spPr>
        <p:txBody>
          <a:bodyPr vert="horz" lIns="138815" tIns="69408" rIns="138815" bIns="69408" rtlCol="0"/>
          <a:lstStyle>
            <a:lvl1pPr algn="l">
              <a:defRPr sz="18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720679"/>
          </a:xfrm>
          <a:prstGeom prst="rect">
            <a:avLst/>
          </a:prstGeom>
        </p:spPr>
        <p:txBody>
          <a:bodyPr vert="horz" lIns="138815" tIns="69408" rIns="138815" bIns="69408" rtlCol="0"/>
          <a:lstStyle>
            <a:lvl1pPr algn="r">
              <a:defRPr sz="1800"/>
            </a:lvl1pPr>
          </a:lstStyle>
          <a:p>
            <a:fld id="{A219A92A-80DB-43D1-940B-8B37B5D80B2C}" type="datetimeFigureOut">
              <a:rPr lang="de-DE" smtClean="0"/>
              <a:t>28.10.2021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1795463"/>
            <a:ext cx="6853237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15" tIns="69408" rIns="138815" bIns="694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6912531"/>
            <a:ext cx="7943850" cy="5655707"/>
          </a:xfrm>
          <a:prstGeom prst="rect">
            <a:avLst/>
          </a:prstGeom>
        </p:spPr>
        <p:txBody>
          <a:bodyPr vert="horz" lIns="138815" tIns="69408" rIns="138815" bIns="694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643023"/>
            <a:ext cx="4302919" cy="720678"/>
          </a:xfrm>
          <a:prstGeom prst="rect">
            <a:avLst/>
          </a:prstGeom>
        </p:spPr>
        <p:txBody>
          <a:bodyPr vert="horz" lIns="138815" tIns="69408" rIns="138815" bIns="69408" rtlCol="0" anchor="b"/>
          <a:lstStyle>
            <a:lvl1pPr algn="l">
              <a:defRPr sz="18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6" y="13643023"/>
            <a:ext cx="4302919" cy="720678"/>
          </a:xfrm>
          <a:prstGeom prst="rect">
            <a:avLst/>
          </a:prstGeom>
        </p:spPr>
        <p:txBody>
          <a:bodyPr vert="horz" lIns="138815" tIns="69408" rIns="138815" bIns="69408" rtlCol="0" anchor="b"/>
          <a:lstStyle>
            <a:lvl1pPr algn="r">
              <a:defRPr sz="1800"/>
            </a:lvl1pPr>
          </a:lstStyle>
          <a:p>
            <a:fld id="{9F72F0FA-03D2-44C5-9E71-E84ACCDB8D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46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F0FA-03D2-44C5-9E71-E84ACCDB8D7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77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3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291" y="1531691"/>
            <a:ext cx="8405634" cy="2422801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30401284" y="2"/>
            <a:ext cx="12403137" cy="635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37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mailto:f.brandt@fz-juelich.d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emf"/><Relationship Id="rId4" Type="http://schemas.openxmlformats.org/officeDocument/2006/relationships/image" Target="../media/image2.tif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>
            <a:extLst>
              <a:ext uri="{FF2B5EF4-FFF2-40B4-BE49-F238E27FC236}">
                <a16:creationId xmlns:a16="http://schemas.microsoft.com/office/drawing/2014/main" id="{371A0999-FCEC-48C2-A0B5-5A97C7BE16A8}"/>
              </a:ext>
            </a:extLst>
          </p:cNvPr>
          <p:cNvSpPr/>
          <p:nvPr/>
        </p:nvSpPr>
        <p:spPr>
          <a:xfrm>
            <a:off x="21266504" y="6373282"/>
            <a:ext cx="20083974" cy="6606465"/>
          </a:xfrm>
          <a:prstGeom prst="rect">
            <a:avLst/>
          </a:prstGeom>
          <a:solidFill>
            <a:srgbClr val="AD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79955FE0-4A00-49B3-8468-11E1CA9DD095}"/>
              </a:ext>
            </a:extLst>
          </p:cNvPr>
          <p:cNvSpPr/>
          <p:nvPr/>
        </p:nvSpPr>
        <p:spPr>
          <a:xfrm>
            <a:off x="1176322" y="6555049"/>
            <a:ext cx="9983754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buClr>
                <a:srgbClr val="000000"/>
              </a:buClr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Leaching mechanism = selective removal of cations</a:t>
            </a: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Still state-of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DejaVu Sans"/>
              </a:rPr>
              <a:t>-the art for waste management agencies </a:t>
            </a:r>
            <a:r>
              <a:rPr lang="en-US" sz="3200" b="1" spc="-1" dirty="0">
                <a:solidFill>
                  <a:srgbClr val="000000"/>
                </a:solidFill>
                <a:latin typeface="Arial"/>
                <a:ea typeface="DejaVu Sans"/>
              </a:rPr>
              <a:t>but under debate in the scientific community</a:t>
            </a:r>
          </a:p>
          <a:p>
            <a:pPr marL="720">
              <a:buClr>
                <a:srgbClr val="000000"/>
              </a:buClr>
            </a:pPr>
            <a:endParaRPr lang="en-US" sz="3200" b="1" spc="-1" dirty="0">
              <a:solidFill>
                <a:srgbClr val="00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7F78D7-CB69-4FBB-A833-F8B9D3161538}"/>
              </a:ext>
            </a:extLst>
          </p:cNvPr>
          <p:cNvSpPr txBox="1"/>
          <p:nvPr/>
        </p:nvSpPr>
        <p:spPr>
          <a:xfrm>
            <a:off x="1169988" y="810395"/>
            <a:ext cx="30603426" cy="441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7000" b="1" kern="100" dirty="0">
                <a:solidFill>
                  <a:srgbClr val="023D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Dissolution of simplified nuclear waste glass (ISG) and </a:t>
            </a:r>
          </a:p>
          <a:p>
            <a:pPr algn="ctr">
              <a:lnSpc>
                <a:spcPct val="107000"/>
              </a:lnSpc>
            </a:pPr>
            <a:r>
              <a:rPr lang="en-US" sz="7000" b="1" kern="100" dirty="0">
                <a:solidFill>
                  <a:srgbClr val="023D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formation of secondary phases</a:t>
            </a:r>
            <a:endParaRPr lang="de-DE" sz="7000" kern="100" dirty="0">
              <a:solidFill>
                <a:srgbClr val="023D6B"/>
              </a:solidFill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20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Felix Brandt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Martina Klinkenberg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Sébastien Caes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Jenna Poonoosamy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Wouter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Van Renterghem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Juri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Barthel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Karel Lemmens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Dirk Bosbach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2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Karine</a:t>
            </a:r>
            <a:r>
              <a:rPr lang="en-US" sz="3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Ferrand</a:t>
            </a:r>
            <a:r>
              <a:rPr lang="en-US" sz="32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de-DE" sz="32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Institute of Energy and Climate Research (IEK-6), Nuclear Waste Management and Reactor Safety,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Forschungszentrum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Jülich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GmbH, 52425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Jülich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Germany; 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f.brandt@fz-juelich.de</a:t>
            </a:r>
            <a:endParaRPr lang="de-DE" sz="24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Institute for Environment, Health and Safety, SCK CEN, B-2400 Mol, Belgium; </a:t>
            </a:r>
            <a:r>
              <a:rPr lang="en-US" sz="24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Institute for Microstructural and Non-Destructive Analysis, SCK CEN, B-2400 Mol, Belgium</a:t>
            </a:r>
            <a:endParaRPr lang="de-DE" sz="24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Ernst Ruska-Centre (ER-C 2),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Forschungszentrum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Jülich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GmbH, 52425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Jülich</a:t>
            </a:r>
            <a:r>
              <a:rPr lang="en-US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Germany</a:t>
            </a:r>
            <a:endParaRPr lang="de-DE" sz="2400" kern="100" dirty="0">
              <a:effectLst/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696B79B-D000-495C-AD9C-365125020029}"/>
              </a:ext>
            </a:extLst>
          </p:cNvPr>
          <p:cNvSpPr/>
          <p:nvPr/>
        </p:nvSpPr>
        <p:spPr>
          <a:xfrm>
            <a:off x="1181760" y="5709252"/>
            <a:ext cx="9900000" cy="791890"/>
          </a:xfrm>
          <a:prstGeom prst="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8BC85701-6214-4C71-862D-9F9010ADD30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530054" y="8689545"/>
            <a:ext cx="8821823" cy="6522450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E69D35A9-72DB-42C0-ACE5-B6C3E3C0AA5D}"/>
              </a:ext>
            </a:extLst>
          </p:cNvPr>
          <p:cNvSpPr/>
          <p:nvPr/>
        </p:nvSpPr>
        <p:spPr>
          <a:xfrm>
            <a:off x="4991474" y="14835805"/>
            <a:ext cx="210267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Gin et al., 2013</a:t>
            </a:r>
            <a:endParaRPr lang="de-DE" sz="1400" b="0" strike="noStrike" spc="-1" dirty="0">
              <a:latin typeface="Arial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06503BE-BB4B-404E-9A94-CB8292C1C02C}"/>
              </a:ext>
            </a:extLst>
          </p:cNvPr>
          <p:cNvSpPr/>
          <p:nvPr/>
        </p:nvSpPr>
        <p:spPr>
          <a:xfrm>
            <a:off x="31489574" y="13771637"/>
            <a:ext cx="9935149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SA/V ratio is a key parameter for the dissolution rate and the formation of the altered glass surface and secondary phases at high pH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conditons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Macroscopic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element release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residual dissolution rate of 6 x 10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g/m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a usual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 resumption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although secondary phases are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Thermodynamic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blind predictions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predict the observed secondary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phases, some phases are missing due to kinetic reasons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CSH phases and zeolites confirmed by SEM, XRD or TEM. Stable phases such as K-zeolite present as well as metastable Na-zeolite and CSH of a kinetically controlled composition.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microstructure: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very thin, porous layer from which CSH phases appeared to have grown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Competition between dissolution/re-precipitation of secondary phases and formation of a leached layer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3">
            <a:extLst>
              <a:ext uri="{FF2B5EF4-FFF2-40B4-BE49-F238E27FC236}">
                <a16:creationId xmlns:a16="http://schemas.microsoft.com/office/drawing/2014/main" id="{FBA0F576-8499-48B8-8EDF-B9B94D35F633}"/>
              </a:ext>
            </a:extLst>
          </p:cNvPr>
          <p:cNvSpPr/>
          <p:nvPr/>
        </p:nvSpPr>
        <p:spPr>
          <a:xfrm>
            <a:off x="1181135" y="15357464"/>
            <a:ext cx="9983753" cy="4030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buClr>
                <a:srgbClr val="000000"/>
              </a:buClr>
            </a:pP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macroscopic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(SA/V)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Frugier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  <a:endParaRPr lang="de-DE" sz="3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alteration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(SAL)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RN? </a:t>
            </a: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experimental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e.g. high pH,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 due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presence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concrete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cement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stomShape 4">
            <a:extLst>
              <a:ext uri="{FF2B5EF4-FFF2-40B4-BE49-F238E27FC236}">
                <a16:creationId xmlns:a16="http://schemas.microsoft.com/office/drawing/2014/main" id="{DAB3F400-EF93-47D5-B702-B7ACA8309A0E}"/>
              </a:ext>
            </a:extLst>
          </p:cNvPr>
          <p:cNvSpPr/>
          <p:nvPr/>
        </p:nvSpPr>
        <p:spPr>
          <a:xfrm>
            <a:off x="1273496" y="19791064"/>
            <a:ext cx="5171840" cy="605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  <a:sym typeface="Wingdings" panose="05000000000000000000" pitchFamily="2" charset="2"/>
              </a:rPr>
              <a:t> The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microscopic</a:t>
            </a:r>
            <a:r>
              <a:rPr lang="de-DE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view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71A0999-FCEC-48C2-A0B5-5A97C7BE16A8}"/>
              </a:ext>
            </a:extLst>
          </p:cNvPr>
          <p:cNvSpPr/>
          <p:nvPr/>
        </p:nvSpPr>
        <p:spPr>
          <a:xfrm>
            <a:off x="11251133" y="5994971"/>
            <a:ext cx="20090880" cy="9680568"/>
          </a:xfrm>
          <a:prstGeom prst="rect">
            <a:avLst/>
          </a:prstGeom>
          <a:solidFill>
            <a:srgbClr val="ADB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CustomShape 2">
            <a:extLst>
              <a:ext uri="{FF2B5EF4-FFF2-40B4-BE49-F238E27FC236}">
                <a16:creationId xmlns:a16="http://schemas.microsoft.com/office/drawing/2014/main" id="{2226B39E-41B9-41AC-AD2E-B7ED9B2BB7FD}"/>
              </a:ext>
            </a:extLst>
          </p:cNvPr>
          <p:cNvSpPr/>
          <p:nvPr/>
        </p:nvSpPr>
        <p:spPr>
          <a:xfrm>
            <a:off x="21343570" y="15788059"/>
            <a:ext cx="10075731" cy="2336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Thermodynamic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equilibrium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calculation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based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on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mass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balance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dissolved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elements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(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NL</a:t>
            </a:r>
            <a:r>
              <a:rPr lang="de-DE" sz="3200" b="1" spc="-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</a:t>
            </a:r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</a:t>
            </a:r>
            <a:endParaRPr lang="de-DE" sz="3200" b="1" spc="-1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Blind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prediction</a:t>
            </a:r>
            <a:r>
              <a:rPr lang="de-DE" sz="320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: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All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cations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released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end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up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in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secondary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phases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if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they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are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supersaturated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 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stomShape 2">
            <a:extLst>
              <a:ext uri="{FF2B5EF4-FFF2-40B4-BE49-F238E27FC236}">
                <a16:creationId xmlns:a16="http://schemas.microsoft.com/office/drawing/2014/main" id="{CB911EC6-FB64-4BFD-BC9F-C647A454C61C}"/>
              </a:ext>
            </a:extLst>
          </p:cNvPr>
          <p:cNvSpPr/>
          <p:nvPr/>
        </p:nvSpPr>
        <p:spPr>
          <a:xfrm>
            <a:off x="11255942" y="15819555"/>
            <a:ext cx="10205468" cy="2897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Macroscopic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perspective</a:t>
            </a:r>
            <a:endParaRPr lang="de-DE" sz="32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de-DE" sz="320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Normalized</a:t>
            </a:r>
            <a:r>
              <a:rPr lang="de-DE" sz="32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element</a:t>
            </a:r>
            <a:r>
              <a:rPr lang="de-DE" sz="32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release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NL</a:t>
            </a:r>
            <a:r>
              <a:rPr lang="de-DE" sz="3200" spc="-1" baseline="-25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=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amount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glass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(g/m</a:t>
            </a:r>
            <a:r>
              <a:rPr lang="de-DE" sz="3200" spc="-1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)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dissolved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at a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given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time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calculated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element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/>
              </a:rPr>
              <a:t>release</a:t>
            </a:r>
            <a:r>
              <a:rPr lang="de-DE" sz="3200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de-DE" sz="3200" spc="-1" dirty="0" err="1" smtClean="0">
                <a:solidFill>
                  <a:srgbClr val="000000"/>
                </a:solidFill>
                <a:latin typeface="Arial"/>
              </a:rPr>
              <a:t>NL</a:t>
            </a:r>
            <a:r>
              <a:rPr lang="de-DE" sz="3200" spc="-1" baseline="-25000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de-DE" sz="32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residual </a:t>
            </a:r>
            <a:r>
              <a:rPr lang="de-DE" sz="3200" spc="-1" dirty="0" smtClean="0">
                <a:solidFill>
                  <a:srgbClr val="000000"/>
                </a:solidFill>
                <a:latin typeface="Arial"/>
              </a:rPr>
              <a:t>rate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of 6 x 10</a:t>
            </a:r>
            <a:r>
              <a:rPr lang="en-US" sz="3200" spc="-1" baseline="30000" dirty="0">
                <a:solidFill>
                  <a:srgbClr val="000000"/>
                </a:solidFill>
                <a:latin typeface="Arial"/>
              </a:rPr>
              <a:t>-6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g/m</a:t>
            </a:r>
            <a:r>
              <a:rPr lang="en-US" sz="3200" spc="-1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d</a:t>
            </a:r>
            <a:r>
              <a:rPr lang="de-DE" sz="32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in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usual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range</a:t>
            </a:r>
            <a:endParaRPr lang="de-DE" sz="3200" b="0" strike="noStrike" spc="-1" dirty="0">
              <a:latin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D67F28-B228-4431-9393-6CC81695EEFF}"/>
              </a:ext>
            </a:extLst>
          </p:cNvPr>
          <p:cNvSpPr/>
          <p:nvPr/>
        </p:nvSpPr>
        <p:spPr>
          <a:xfrm>
            <a:off x="11267928" y="5706939"/>
            <a:ext cx="30082551" cy="774279"/>
          </a:xfrm>
          <a:prstGeom prst="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CC02BAC-0020-40F3-BAC7-8A8A921F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3222" y="19010166"/>
            <a:ext cx="7826776" cy="619596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2FA4272-CD9D-4621-B06B-A2F29E85B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0267" y="18884403"/>
            <a:ext cx="5025127" cy="4225401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6F1B82F3-5BEE-40CE-BE81-BEDD510BE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2812" y="19028419"/>
            <a:ext cx="4957387" cy="3215709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EC8FE925-650A-44F7-9E51-5AB3B6F26169}"/>
              </a:ext>
            </a:extLst>
          </p:cNvPr>
          <p:cNvSpPr txBox="1"/>
          <p:nvPr/>
        </p:nvSpPr>
        <p:spPr>
          <a:xfrm>
            <a:off x="21357538" y="23276580"/>
            <a:ext cx="5120067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de-DE" sz="3200" spc="-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Zeolite</a:t>
            </a:r>
            <a:endParaRPr lang="de-DE" sz="32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CSH (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Okenite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357EB2B-AB0A-4C46-AF5A-52700E76F4D5}"/>
              </a:ext>
            </a:extLst>
          </p:cNvPr>
          <p:cNvSpPr txBox="1"/>
          <p:nvPr/>
        </p:nvSpPr>
        <p:spPr>
          <a:xfrm>
            <a:off x="26156791" y="23241964"/>
            <a:ext cx="5338116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sz="3200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3200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3200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3200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 b="0" strike="noStrike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32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32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Baddeleyite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D476CC-4FDD-424F-893B-8FC572C90214}"/>
              </a:ext>
            </a:extLst>
          </p:cNvPr>
          <p:cNvSpPr txBox="1"/>
          <p:nvPr/>
        </p:nvSpPr>
        <p:spPr>
          <a:xfrm>
            <a:off x="1119603" y="26133981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9E80FA-046A-4A88-8C96-106F2F00F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22" y="26893333"/>
            <a:ext cx="2374388" cy="253134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904320A-04AE-49EF-A1EF-8C8C6987B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18" y="26877291"/>
            <a:ext cx="2844309" cy="2506690"/>
          </a:xfrm>
          <a:prstGeom prst="rect">
            <a:avLst/>
          </a:prstGeom>
          <a:noFill/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A0E6918-FD19-4E2A-9DD2-F7D9562CF98B}"/>
              </a:ext>
            </a:extLst>
          </p:cNvPr>
          <p:cNvSpPr/>
          <p:nvPr/>
        </p:nvSpPr>
        <p:spPr>
          <a:xfrm>
            <a:off x="11255326" y="26148500"/>
            <a:ext cx="988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</a:t>
            </a:r>
            <a:r>
              <a:rPr lang="de-DE" sz="3200" b="1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sz="32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high pH and high SA/V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D491C1D-DED7-4867-AB81-B5BCF03CA79F}"/>
              </a:ext>
            </a:extLst>
          </p:cNvPr>
          <p:cNvSpPr/>
          <p:nvPr/>
        </p:nvSpPr>
        <p:spPr>
          <a:xfrm>
            <a:off x="21342963" y="26147664"/>
            <a:ext cx="10074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Modelling </a:t>
            </a:r>
            <a:r>
              <a:rPr lang="de-DE" sz="3200" b="1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latin typeface="Arial" panose="020B0604020202020204" pitchFamily="34" charset="0"/>
                <a:cs typeface="Arial" panose="020B0604020202020204" pitchFamily="34" charset="0"/>
              </a:rPr>
              <a:t>thermodynamic</a:t>
            </a: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latin typeface="Arial" panose="020B0604020202020204" pitchFamily="34" charset="0"/>
                <a:cs typeface="Arial" panose="020B0604020202020204" pitchFamily="34" charset="0"/>
              </a:rPr>
              <a:t>equilibria</a:t>
            </a: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 (GEMS-PSI)</a:t>
            </a: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Symbol" panose="05050102010706020507" pitchFamily="18" charset="2"/>
              <a:buChar char="-"/>
            </a:pP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congruent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A099D4E-B29E-4A92-90DE-25032F2442A2}"/>
              </a:ext>
            </a:extLst>
          </p:cNvPr>
          <p:cNvSpPr txBox="1"/>
          <p:nvPr/>
        </p:nvSpPr>
        <p:spPr>
          <a:xfrm>
            <a:off x="6930654" y="26133981"/>
            <a:ext cx="260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YCWCa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882A784-AEAF-44DA-8374-85E03E27F13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687" b="8482"/>
          <a:stretch/>
        </p:blipFill>
        <p:spPr>
          <a:xfrm>
            <a:off x="11252238" y="26877291"/>
            <a:ext cx="9936000" cy="2978457"/>
          </a:xfrm>
          <a:prstGeom prst="rect">
            <a:avLst/>
          </a:prstGeom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E4012F45-928A-44F6-B37C-36B3B5C82679}"/>
              </a:ext>
            </a:extLst>
          </p:cNvPr>
          <p:cNvSpPr/>
          <p:nvPr/>
        </p:nvSpPr>
        <p:spPr>
          <a:xfrm>
            <a:off x="21340898" y="27695508"/>
            <a:ext cx="100742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>
              <a:lnSpc>
                <a:spcPct val="100000"/>
              </a:lnSpc>
              <a:buClr>
                <a:srgbClr val="000000"/>
              </a:buClr>
            </a:pPr>
            <a:r>
              <a:rPr lang="de-DE" sz="3200" b="1" spc="-1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spc="-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b="1" spc="-1" dirty="0">
                <a:latin typeface="Arial" panose="020B0604020202020204" pitchFamily="34" charset="0"/>
                <a:cs typeface="Arial" panose="020B0604020202020204" pitchFamily="34" charset="0"/>
              </a:rPr>
              <a:t> solid</a:t>
            </a: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Symbol" panose="05050102010706020507" pitchFamily="18" charset="2"/>
              <a:buChar char="-"/>
            </a:pP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Separation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470" indent="-285750">
              <a:buClr>
                <a:srgbClr val="000000"/>
              </a:buClr>
              <a:buFont typeface="Symbol" panose="05050102010706020507" pitchFamily="18" charset="2"/>
              <a:buChar char="-"/>
            </a:pP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XRD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 typeface="Symbol" panose="05050102010706020507" pitchFamily="18" charset="2"/>
              <a:buChar char="-"/>
            </a:pP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de-DE" sz="3200" spc="-1" dirty="0">
                <a:latin typeface="Arial" panose="020B0604020202020204" pitchFamily="34" charset="0"/>
                <a:cs typeface="Arial" panose="020B0604020202020204" pitchFamily="34" charset="0"/>
              </a:rPr>
              <a:t>: SEM, FIB, TEM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39CF4840-151A-48A3-B777-17480CBB75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318" y="6722739"/>
            <a:ext cx="6592757" cy="5915192"/>
          </a:xfrm>
          <a:prstGeom prst="rect">
            <a:avLst/>
          </a:prstGeom>
        </p:spPr>
      </p:pic>
      <p:sp>
        <p:nvSpPr>
          <p:cNvPr id="53" name="CustomShape 1">
            <a:extLst>
              <a:ext uri="{FF2B5EF4-FFF2-40B4-BE49-F238E27FC236}">
                <a16:creationId xmlns:a16="http://schemas.microsoft.com/office/drawing/2014/main" id="{804902D7-AD5E-4FD1-90E0-3D346EFD638D}"/>
              </a:ext>
            </a:extLst>
          </p:cNvPr>
          <p:cNvSpPr/>
          <p:nvPr/>
        </p:nvSpPr>
        <p:spPr>
          <a:xfrm>
            <a:off x="31494906" y="26138161"/>
            <a:ext cx="9890475" cy="4615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Sample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taken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from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day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385 </a:t>
            </a:r>
            <a:endParaRPr lang="de-DE" sz="3200" b="0" strike="noStrike" spc="-1" dirty="0">
              <a:latin typeface="Arial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spc="-1" dirty="0">
                <a:solidFill>
                  <a:srgbClr val="000000"/>
                </a:solidFill>
                <a:latin typeface="Arial"/>
              </a:rPr>
              <a:t>Sample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embedded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resin</a:t>
            </a:r>
            <a:endParaRPr lang="de-DE" sz="3200" spc="-1" dirty="0">
              <a:solidFill>
                <a:srgbClr val="000000"/>
              </a:solidFill>
              <a:latin typeface="Arial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</a:rPr>
              <a:t>Polished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</a:rPr>
              <a:t>obtain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</a:rPr>
              <a:t>cross-section</a:t>
            </a:r>
            <a:endParaRPr lang="de-DE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spc="-1" dirty="0">
                <a:solidFill>
                  <a:srgbClr val="000000"/>
                </a:solidFill>
                <a:latin typeface="Arial"/>
              </a:rPr>
              <a:t>FIB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section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prepared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perpendicular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polished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surface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endParaRPr lang="de-DE" sz="3200" spc="-1" dirty="0" smtClean="0">
              <a:solidFill>
                <a:srgbClr val="000000"/>
              </a:solidFill>
              <a:latin typeface="Arial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endParaRPr lang="de-DE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20">
              <a:buClr>
                <a:srgbClr val="000000"/>
              </a:buClr>
            </a:pPr>
            <a:r>
              <a:rPr lang="de-DE" sz="2000" spc="-1" dirty="0" smtClean="0">
                <a:solidFill>
                  <a:srgbClr val="000000"/>
                </a:solidFill>
                <a:latin typeface="Arial"/>
              </a:rPr>
              <a:t>References:</a:t>
            </a:r>
          </a:p>
          <a:p>
            <a:pPr marL="720">
              <a:buClr>
                <a:srgbClr val="000000"/>
              </a:buClr>
            </a:pPr>
            <a:r>
              <a:rPr lang="en-US" sz="2000" spc="-1" dirty="0" err="1">
                <a:solidFill>
                  <a:srgbClr val="000000"/>
                </a:solidFill>
                <a:latin typeface="Arial"/>
              </a:rPr>
              <a:t>Frugier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P. et al 2008. J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</a:rPr>
              <a:t>Nucl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. Mater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380, 8–21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DOI: 10.1016/j.jnucmat.2008.06.044</a:t>
            </a:r>
          </a:p>
          <a:p>
            <a:pPr marL="720"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Gin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S. et al. 2013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Mater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. Today 16, 243–248. 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DOI: 10.1016/j.mattod.2013.06.008</a:t>
            </a:r>
          </a:p>
          <a:p>
            <a:pPr marL="720">
              <a:buClr>
                <a:srgbClr val="000000"/>
              </a:buClr>
            </a:pP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Mann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, C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. et al. 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2019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2000" spc="-1" dirty="0" err="1" smtClean="0">
                <a:solidFill>
                  <a:srgbClr val="000000"/>
                </a:solidFill>
                <a:latin typeface="Arial"/>
              </a:rPr>
              <a:t>npj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Mater.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</a:rPr>
              <a:t>Degrad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. 3</a:t>
            </a:r>
            <a:r>
              <a:rPr lang="en-US" sz="2000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spc="-1" smtClean="0">
                <a:solidFill>
                  <a:srgbClr val="000000"/>
                </a:solidFill>
                <a:latin typeface="Arial"/>
              </a:rPr>
              <a:t>5. 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DOI</a:t>
            </a:r>
            <a:r>
              <a:rPr lang="en-US" sz="2000" spc="-1" dirty="0" smtClean="0">
                <a:solidFill>
                  <a:srgbClr val="000000"/>
                </a:solidFill>
                <a:latin typeface="Arial"/>
              </a:rPr>
              <a:t>: 10.1038/s41529-018-0059-9</a:t>
            </a:r>
          </a:p>
          <a:p>
            <a:pPr marL="720">
              <a:buClr>
                <a:srgbClr val="000000"/>
              </a:buClr>
            </a:pPr>
            <a:endParaRPr lang="de-DE" sz="2000" spc="-1" dirty="0" smtClean="0">
              <a:solidFill>
                <a:srgbClr val="000000"/>
              </a:solidFill>
              <a:latin typeface="Arial"/>
            </a:endParaRPr>
          </a:p>
          <a:p>
            <a:pPr marL="720">
              <a:buClr>
                <a:srgbClr val="000000"/>
              </a:buClr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62" name="CustomShape 1">
            <a:extLst>
              <a:ext uri="{FF2B5EF4-FFF2-40B4-BE49-F238E27FC236}">
                <a16:creationId xmlns:a16="http://schemas.microsoft.com/office/drawing/2014/main" id="{82D50E1E-D56F-4D4A-B213-003A6C08D288}"/>
              </a:ext>
            </a:extLst>
          </p:cNvPr>
          <p:cNvSpPr/>
          <p:nvPr/>
        </p:nvSpPr>
        <p:spPr>
          <a:xfrm>
            <a:off x="1189064" y="20758640"/>
            <a:ext cx="9983753" cy="4030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de-DE" sz="3200" b="1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Effect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lang="de-DE" sz="32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high 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pH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Morphology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properties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altered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phase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? </a:t>
            </a: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newly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formed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secondary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phases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? 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Lower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temperature</a:t>
            </a:r>
            <a:endParaRPr lang="de-DE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More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difficult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to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form </a:t>
            </a:r>
            <a:r>
              <a:rPr lang="de-DE" sz="320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crystalline</a:t>
            </a:r>
            <a:r>
              <a:rPr lang="de-DE" sz="3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secondary</a:t>
            </a:r>
            <a:r>
              <a:rPr lang="de-DE" sz="3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phases</a:t>
            </a:r>
            <a:r>
              <a:rPr lang="de-DE" sz="320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?</a:t>
            </a:r>
            <a:endParaRPr lang="de-DE" sz="32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Slower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dissolution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of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</a:t>
            </a:r>
            <a:r>
              <a:rPr lang="de-DE" sz="32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glass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?</a:t>
            </a:r>
            <a:endParaRPr lang="de-DE" sz="3200" b="0" strike="noStrike" spc="-1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r>
              <a:rPr lang="de-DE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SA/V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40" indent="-285120">
              <a:buClr>
                <a:srgbClr val="000000"/>
              </a:buClr>
              <a:buFont typeface="Arial"/>
              <a:buChar char="•"/>
            </a:pP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3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sz="3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32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01CDCD-FCEF-45A7-AA21-5A5A95462077}"/>
              </a:ext>
            </a:extLst>
          </p:cNvPr>
          <p:cNvSpPr/>
          <p:nvPr/>
        </p:nvSpPr>
        <p:spPr>
          <a:xfrm>
            <a:off x="31485382" y="12979747"/>
            <a:ext cx="9853118" cy="791890"/>
          </a:xfrm>
          <a:prstGeom prst="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2AC80DF-50D8-4C21-BBAA-F20C4231BF29}"/>
              </a:ext>
            </a:extLst>
          </p:cNvPr>
          <p:cNvSpPr/>
          <p:nvPr/>
        </p:nvSpPr>
        <p:spPr>
          <a:xfrm>
            <a:off x="1150939" y="25312165"/>
            <a:ext cx="40180490" cy="791890"/>
          </a:xfrm>
          <a:prstGeom prst="rect">
            <a:avLst/>
          </a:prstGeom>
          <a:solidFill>
            <a:srgbClr val="023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3E24223-BB59-45C9-A8B6-63FC177028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5388" y="26837367"/>
            <a:ext cx="3393658" cy="263090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0C1E916-DCBF-4717-8BA5-C8017AA596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53134" y="6682907"/>
            <a:ext cx="6109604" cy="6156000"/>
          </a:xfrm>
          <a:prstGeom prst="rect">
            <a:avLst/>
          </a:prstGeom>
        </p:spPr>
      </p:pic>
      <p:sp>
        <p:nvSpPr>
          <p:cNvPr id="55" name="CustomShape 1">
            <a:extLst>
              <a:ext uri="{FF2B5EF4-FFF2-40B4-BE49-F238E27FC236}">
                <a16:creationId xmlns:a16="http://schemas.microsoft.com/office/drawing/2014/main" id="{2FFB2339-A58D-4280-A4DB-F2BA36DF7BDB}"/>
              </a:ext>
            </a:extLst>
          </p:cNvPr>
          <p:cNvSpPr/>
          <p:nvPr/>
        </p:nvSpPr>
        <p:spPr>
          <a:xfrm>
            <a:off x="11255945" y="8872566"/>
            <a:ext cx="10205467" cy="3459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Microscopic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perspective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residual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stage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he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glass</a:t>
            </a:r>
            <a:r>
              <a:rPr lang="de-DE" sz="32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/SAL </a:t>
            </a:r>
            <a:r>
              <a:rPr lang="de-DE" sz="3200" b="1" spc="-1" dirty="0" err="1">
                <a:solidFill>
                  <a:srgbClr val="000000"/>
                </a:solidFill>
                <a:latin typeface="Arial"/>
                <a:ea typeface="DejaVu Sans"/>
              </a:rPr>
              <a:t>interface</a:t>
            </a:r>
            <a:r>
              <a:rPr lang="de-DE" sz="32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(TEM), 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SA/V 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264000 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de-DE" sz="3200" b="1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-1</a:t>
            </a:r>
            <a:endParaRPr lang="de-DE" sz="3200" b="0" strike="noStrike" spc="-1" dirty="0">
              <a:latin typeface="Arial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3200" b="0" strike="noStrike" spc="-1" dirty="0" err="1" smtClean="0">
                <a:latin typeface="Arial"/>
              </a:rPr>
              <a:t>Very</a:t>
            </a:r>
            <a:r>
              <a:rPr lang="de-DE" sz="3200" b="0" strike="noStrike" spc="-1" dirty="0" smtClean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thin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porous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>
                <a:latin typeface="Arial"/>
              </a:rPr>
              <a:t>altered</a:t>
            </a:r>
            <a:r>
              <a:rPr lang="de-DE" sz="3200" b="0" strike="noStrike" spc="-1" dirty="0">
                <a:latin typeface="Arial"/>
              </a:rPr>
              <a:t> </a:t>
            </a:r>
            <a:r>
              <a:rPr lang="de-DE" sz="3200" b="0" strike="noStrike" spc="-1" dirty="0" err="1" smtClean="0">
                <a:latin typeface="Arial"/>
              </a:rPr>
              <a:t>layer</a:t>
            </a:r>
            <a:r>
              <a:rPr lang="de-DE" sz="3200" b="0" strike="noStrike" spc="-1" dirty="0" smtClean="0">
                <a:latin typeface="Arial"/>
              </a:rPr>
              <a:t>, </a:t>
            </a:r>
            <a:r>
              <a:rPr lang="de-DE" sz="3200" b="1" spc="-1" dirty="0" err="1">
                <a:latin typeface="Arial"/>
              </a:rPr>
              <a:t>n</a:t>
            </a:r>
            <a:r>
              <a:rPr lang="de-DE" sz="3200" b="1" spc="-1" dirty="0" err="1" smtClean="0">
                <a:latin typeface="Arial"/>
              </a:rPr>
              <a:t>o</a:t>
            </a:r>
            <a:r>
              <a:rPr lang="de-DE" sz="3200" b="1" spc="-1" dirty="0" smtClean="0">
                <a:latin typeface="Arial"/>
              </a:rPr>
              <a:t> </a:t>
            </a:r>
            <a:r>
              <a:rPr lang="de-DE" sz="3200" b="1" spc="-1" dirty="0" err="1">
                <a:latin typeface="Arial"/>
              </a:rPr>
              <a:t>colloids</a:t>
            </a:r>
            <a:r>
              <a:rPr lang="de-DE" sz="3200" b="1" spc="-1" dirty="0">
                <a:latin typeface="Arial"/>
              </a:rPr>
              <a:t> </a:t>
            </a:r>
          </a:p>
          <a:p>
            <a:pPr marL="285750" indent="-285750">
              <a:lnSpc>
                <a:spcPct val="114000"/>
              </a:lnSpc>
              <a:tabLst>
                <a:tab pos="271463" algn="l"/>
              </a:tabLst>
            </a:pPr>
            <a:r>
              <a:rPr lang="de-DE" sz="3200" b="1" strike="noStrike" spc="-1" dirty="0">
                <a:latin typeface="Arial"/>
              </a:rPr>
              <a:t>	</a:t>
            </a:r>
            <a:r>
              <a:rPr lang="de-DE" sz="3200" b="1" strike="noStrike" spc="-1" dirty="0" err="1">
                <a:latin typeface="Arial"/>
              </a:rPr>
              <a:t>Structure</a:t>
            </a:r>
            <a:r>
              <a:rPr lang="de-DE" sz="3200" b="1" strike="noStrike" spc="-1" dirty="0">
                <a:latin typeface="Arial"/>
              </a:rPr>
              <a:t> </a:t>
            </a:r>
            <a:r>
              <a:rPr lang="de-DE" sz="3200" b="1" strike="noStrike" spc="-1" dirty="0" err="1">
                <a:latin typeface="Arial"/>
              </a:rPr>
              <a:t>resembles</a:t>
            </a:r>
            <a:r>
              <a:rPr lang="de-DE" sz="3200" b="1" strike="noStrike" spc="-1" dirty="0">
                <a:latin typeface="Arial"/>
              </a:rPr>
              <a:t> a </a:t>
            </a:r>
            <a:r>
              <a:rPr lang="de-DE" sz="3200" b="1" strike="noStrike" spc="-1" dirty="0" err="1">
                <a:latin typeface="Arial"/>
              </a:rPr>
              <a:t>bubble</a:t>
            </a:r>
            <a:r>
              <a:rPr lang="de-DE" sz="3200" b="1" strike="noStrike" spc="-1" dirty="0">
                <a:latin typeface="Arial"/>
              </a:rPr>
              <a:t> </a:t>
            </a:r>
            <a:r>
              <a:rPr lang="de-DE" sz="3200" b="1" strike="noStrike" spc="-1" dirty="0" err="1">
                <a:latin typeface="Arial"/>
              </a:rPr>
              <a:t>foam</a:t>
            </a:r>
            <a:endParaRPr lang="de-DE" sz="3200" b="0" strike="noStrike" spc="-1" dirty="0">
              <a:latin typeface="Arial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3200" spc="-1" dirty="0" err="1">
                <a:latin typeface="Arial"/>
              </a:rPr>
              <a:t>Fibrous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secondary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phases</a:t>
            </a:r>
            <a:endParaRPr lang="de-DE" sz="3200" spc="-1" dirty="0">
              <a:latin typeface="Arial"/>
            </a:endParaRPr>
          </a:p>
          <a:p>
            <a:pPr>
              <a:lnSpc>
                <a:spcPct val="114000"/>
              </a:lnSpc>
              <a:tabLst>
                <a:tab pos="288925" algn="l"/>
              </a:tabLst>
            </a:pPr>
            <a:r>
              <a:rPr lang="de-DE" sz="3200" spc="-1" dirty="0">
                <a:latin typeface="Arial"/>
              </a:rPr>
              <a:t>	</a:t>
            </a:r>
            <a:r>
              <a:rPr lang="de-DE" sz="3200" spc="-1" dirty="0" err="1">
                <a:latin typeface="Arial"/>
              </a:rPr>
              <a:t>relationship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with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the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cavities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of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the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porous</a:t>
            </a:r>
            <a:r>
              <a:rPr lang="de-DE" sz="3200" spc="-1" dirty="0">
                <a:latin typeface="Arial"/>
              </a:rPr>
              <a:t> </a:t>
            </a:r>
            <a:r>
              <a:rPr lang="de-DE" sz="3200" spc="-1" dirty="0" err="1">
                <a:latin typeface="Arial"/>
              </a:rPr>
              <a:t>layer</a:t>
            </a:r>
            <a:r>
              <a:rPr lang="de-DE" sz="3200" spc="-1" dirty="0">
                <a:latin typeface="Arial"/>
              </a:rPr>
              <a:t>?</a:t>
            </a:r>
            <a:endParaRPr lang="de-DE" sz="3200" b="0" strike="noStrike" spc="-1" dirty="0">
              <a:latin typeface="Arial"/>
            </a:endParaRPr>
          </a:p>
        </p:txBody>
      </p:sp>
      <p:sp>
        <p:nvSpPr>
          <p:cNvPr id="56" name="CustomShape 2">
            <a:extLst>
              <a:ext uri="{FF2B5EF4-FFF2-40B4-BE49-F238E27FC236}">
                <a16:creationId xmlns:a16="http://schemas.microsoft.com/office/drawing/2014/main" id="{66764253-E94C-4F2F-A476-EBE6F4FA0712}"/>
              </a:ext>
            </a:extLst>
          </p:cNvPr>
          <p:cNvSpPr/>
          <p:nvPr/>
        </p:nvSpPr>
        <p:spPr>
          <a:xfrm>
            <a:off x="11338544" y="6528308"/>
            <a:ext cx="10205468" cy="17281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Identification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secondary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phases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(XRD + SEM)</a:t>
            </a:r>
          </a:p>
          <a:p>
            <a:pPr marL="286470" indent="-285750">
              <a:lnSpc>
                <a:spcPct val="114000"/>
              </a:lnSpc>
              <a:buClr>
                <a:srgbClr val="000000"/>
              </a:buClr>
              <a:buFont typeface="Symbol" panose="05050102010706020507" pitchFamily="18" charset="2"/>
              <a:buChar char="-"/>
            </a:pP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Zeolites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(Na and K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zeolite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86470" indent="-285750">
              <a:lnSpc>
                <a:spcPct val="114000"/>
              </a:lnSpc>
              <a:buClr>
                <a:srgbClr val="000000"/>
              </a:buClr>
              <a:buFont typeface="Symbol" panose="05050102010706020507" pitchFamily="18" charset="2"/>
              <a:buChar char="-"/>
            </a:pPr>
            <a:r>
              <a:rPr lang="de-DE" sz="3200" spc="-1" dirty="0">
                <a:solidFill>
                  <a:srgbClr val="000000"/>
                </a:solidFill>
                <a:latin typeface="Arial"/>
              </a:rPr>
              <a:t>Calcium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silicate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hydrate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3200" spc="-1" dirty="0" err="1">
                <a:solidFill>
                  <a:srgbClr val="000000"/>
                </a:solidFill>
                <a:latin typeface="Arial"/>
              </a:rPr>
              <a:t>phases</a:t>
            </a:r>
            <a:r>
              <a:rPr lang="de-DE" sz="3200" spc="-1" dirty="0">
                <a:solidFill>
                  <a:srgbClr val="000000"/>
                </a:solidFill>
                <a:latin typeface="Arial"/>
              </a:rPr>
              <a:t> (CSH)</a:t>
            </a:r>
          </a:p>
        </p:txBody>
      </p:sp>
      <p:pic>
        <p:nvPicPr>
          <p:cNvPr id="43" name="Grafik 1">
            <a:extLst>
              <a:ext uri="{FF2B5EF4-FFF2-40B4-BE49-F238E27FC236}">
                <a16:creationId xmlns:a16="http://schemas.microsoft.com/office/drawing/2014/main" id="{761FDC2B-802C-482D-9891-4DA19ED2AC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29" t="1861" r="955" b="4540"/>
          <a:stretch/>
        </p:blipFill>
        <p:spPr>
          <a:xfrm>
            <a:off x="22267130" y="12835731"/>
            <a:ext cx="8210140" cy="2610512"/>
          </a:xfrm>
          <a:prstGeom prst="rect">
            <a:avLst/>
          </a:prstGeom>
          <a:ln>
            <a:noFill/>
          </a:ln>
        </p:spPr>
      </p:pic>
      <p:sp>
        <p:nvSpPr>
          <p:cNvPr id="46" name="CustomShape 2">
            <a:extLst>
              <a:ext uri="{FF2B5EF4-FFF2-40B4-BE49-F238E27FC236}">
                <a16:creationId xmlns:a16="http://schemas.microsoft.com/office/drawing/2014/main" id="{4DFE00A1-6810-48F5-B05B-690AA9E2800F}"/>
              </a:ext>
            </a:extLst>
          </p:cNvPr>
          <p:cNvSpPr/>
          <p:nvPr/>
        </p:nvSpPr>
        <p:spPr>
          <a:xfrm>
            <a:off x="11272126" y="12691715"/>
            <a:ext cx="10179761" cy="43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97200">
              <a:lnSpc>
                <a:spcPct val="114000"/>
              </a:lnSpc>
            </a:pP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SA/V = 8300 m</a:t>
            </a:r>
            <a:r>
              <a:rPr lang="de-DE" sz="3200" b="1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-1 </a:t>
            </a:r>
            <a:endParaRPr lang="de-DE" sz="3200" b="1" strike="noStrike" spc="-1" baseline="300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97200">
              <a:lnSpc>
                <a:spcPct val="114000"/>
              </a:lnSpc>
            </a:pP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Mann </a:t>
            </a:r>
            <a:r>
              <a:rPr lang="de-DE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et al., 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2019, ISG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glass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in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YCWCa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@70 °C</a:t>
            </a:r>
            <a:endParaRPr lang="de-DE" sz="3200" b="0" strike="noStrike" spc="-1" dirty="0">
              <a:latin typeface="Arial"/>
            </a:endParaRPr>
          </a:p>
          <a:p>
            <a:pPr marL="270000" indent="-17208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Gel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layer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multiple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colloidal</a:t>
            </a:r>
            <a:r>
              <a:rPr lang="de-DE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de-DE" sz="32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bands</a:t>
            </a:r>
            <a:endParaRPr lang="de-DE" sz="3200" b="1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270000" indent="-17208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Sharp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boundaries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between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layers</a:t>
            </a:r>
            <a:endParaRPr lang="de-DE" sz="3200" b="0" strike="noStrike" spc="-1" dirty="0">
              <a:latin typeface="Arial"/>
            </a:endParaRPr>
          </a:p>
          <a:p>
            <a:pPr marL="270000" indent="-17208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Crystalline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phases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formed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around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outer</a:t>
            </a:r>
            <a:r>
              <a:rPr lang="de-DE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edge</a:t>
            </a:r>
            <a:endParaRPr lang="de-DE" sz="3200" b="0" strike="noStrike" spc="-1" dirty="0">
              <a:latin typeface="Arial"/>
            </a:endParaRPr>
          </a:p>
          <a:p>
            <a:pPr>
              <a:lnSpc>
                <a:spcPct val="114000"/>
              </a:lnSpc>
            </a:pPr>
            <a:endParaRPr lang="de-DE" sz="3200" b="0" strike="noStrike" spc="-1" dirty="0">
              <a:latin typeface="Arial"/>
            </a:endParaRPr>
          </a:p>
          <a:p>
            <a:pPr>
              <a:lnSpc>
                <a:spcPct val="114000"/>
              </a:lnSpc>
            </a:pPr>
            <a:endParaRPr lang="de-DE" sz="3200" b="0" strike="noStrike" spc="-1" dirty="0">
              <a:latin typeface="Arial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257A68C-DB4F-4ADE-A3CA-71C5C8490C50}"/>
              </a:ext>
            </a:extLst>
          </p:cNvPr>
          <p:cNvSpPr txBox="1"/>
          <p:nvPr/>
        </p:nvSpPr>
        <p:spPr>
          <a:xfrm>
            <a:off x="22340366" y="14966354"/>
            <a:ext cx="3039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trike="noStrike" spc="-1" dirty="0">
                <a:solidFill>
                  <a:schemeClr val="bg1"/>
                </a:solidFill>
                <a:latin typeface="Arial"/>
                <a:ea typeface="DejaVu Sans"/>
              </a:rPr>
              <a:t>Mann et al., 2019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533" y="6682907"/>
            <a:ext cx="4546637" cy="5940000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6257A68C-DB4F-4ADE-A3CA-71C5C8490C50}"/>
              </a:ext>
            </a:extLst>
          </p:cNvPr>
          <p:cNvSpPr txBox="1"/>
          <p:nvPr/>
        </p:nvSpPr>
        <p:spPr>
          <a:xfrm>
            <a:off x="27293995" y="14606314"/>
            <a:ext cx="1527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strike="noStrike" spc="-1" dirty="0" smtClean="0">
                <a:solidFill>
                  <a:schemeClr val="bg1"/>
                </a:solidFill>
                <a:latin typeface="Arial"/>
                <a:ea typeface="DejaVu Sans"/>
              </a:rPr>
              <a:t>15 µm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E386AF794AEC4ABF5A10E617DFD045" ma:contentTypeVersion="4" ma:contentTypeDescription="Ein neues Dokument erstellen." ma:contentTypeScope="" ma:versionID="0c9e52f6ffd70a35aa92efbc36482c24">
  <xsd:schema xmlns:xsd="http://www.w3.org/2001/XMLSchema" xmlns:xs="http://www.w3.org/2001/XMLSchema" xmlns:p="http://schemas.microsoft.com/office/2006/metadata/properties" xmlns:ns2="c8b15fd4-2c93-42d3-9cc1-aefb164aab7e" targetNamespace="http://schemas.microsoft.com/office/2006/metadata/properties" ma:root="true" ma:fieldsID="aad934dcf35a66ee024ade7b51c3e204" ns2:_="">
    <xsd:import namespace="c8b15fd4-2c93-42d3-9cc1-aefb164aab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15fd4-2c93-42d3-9cc1-aefb164aa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0BEA4-F272-4A65-AB25-C089EF1FD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6C6F5-512E-4EED-8443-6C25B635B92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8b15fd4-2c93-42d3-9cc1-aefb164aab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6B8825-BF9A-4A06-B1C5-A0EA17D79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15fd4-2c93-42d3-9cc1-aefb164aab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Benutzerdefiniert</PresentationFormat>
  <Paragraphs>81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DejaVu Sans</vt:lpstr>
      <vt:lpstr>Noto Serif CJK SC</vt:lpstr>
      <vt:lpstr>Symbol</vt:lpstr>
      <vt:lpstr>Times New Roman</vt:lpstr>
      <vt:lpstr>Wingdings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Dissolution of simplified nuclear waste glass and formation of secondary phases</dc:title>
  <dc:creator>Brandt, Felix</dc:creator>
  <cp:lastModifiedBy>Brandt, Felix</cp:lastModifiedBy>
  <cp:revision>55</cp:revision>
  <cp:lastPrinted>2021-10-18T07:07:11Z</cp:lastPrinted>
  <dcterms:created xsi:type="dcterms:W3CDTF">2017-11-30T13:11:35Z</dcterms:created>
  <dcterms:modified xsi:type="dcterms:W3CDTF">2021-10-28T13:45:50Z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0x01010060E386AF794AEC4ABF5A10E617DFD045</vt:lpwstr>
  </property>
</Properties>
</file>